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012-2976-4358-800E-00F863E7EC85}" type="datetimeFigureOut">
              <a:rPr lang="en-IN" smtClean="0"/>
              <a:t>01-10-2024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86D6-75A6-45B1-861B-7B819FA946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708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012-2976-4358-800E-00F863E7EC85}" type="datetimeFigureOut">
              <a:rPr lang="en-IN" smtClean="0"/>
              <a:t>01-10-2024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86D6-75A6-45B1-861B-7B819FA946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467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012-2976-4358-800E-00F863E7EC85}" type="datetimeFigureOut">
              <a:rPr lang="en-IN" smtClean="0"/>
              <a:t>01-10-2024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86D6-75A6-45B1-861B-7B819FA946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588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012-2976-4358-800E-00F863E7EC85}" type="datetimeFigureOut">
              <a:rPr lang="en-IN" smtClean="0"/>
              <a:t>01-10-2024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86D6-75A6-45B1-861B-7B819FA946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500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012-2976-4358-800E-00F863E7EC85}" type="datetimeFigureOut">
              <a:rPr lang="en-IN" smtClean="0"/>
              <a:t>01-10-2024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86D6-75A6-45B1-861B-7B819FA946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67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012-2976-4358-800E-00F863E7EC85}" type="datetimeFigureOut">
              <a:rPr lang="en-IN" smtClean="0"/>
              <a:t>01-10-2024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86D6-75A6-45B1-861B-7B819FA946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85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012-2976-4358-800E-00F863E7EC85}" type="datetimeFigureOut">
              <a:rPr lang="en-IN" smtClean="0"/>
              <a:t>01-10-2024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86D6-75A6-45B1-861B-7B819FA946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4972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012-2976-4358-800E-00F863E7EC85}" type="datetimeFigureOut">
              <a:rPr lang="en-IN" smtClean="0"/>
              <a:t>01-10-2024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86D6-75A6-45B1-861B-7B819FA946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194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012-2976-4358-800E-00F863E7EC85}" type="datetimeFigureOut">
              <a:rPr lang="en-IN" smtClean="0"/>
              <a:t>01-10-2024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86D6-75A6-45B1-861B-7B819FA946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792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012-2976-4358-800E-00F863E7EC85}" type="datetimeFigureOut">
              <a:rPr lang="en-IN" smtClean="0"/>
              <a:t>01-10-2024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86D6-75A6-45B1-861B-7B819FA946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800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9012-2976-4358-800E-00F863E7EC85}" type="datetimeFigureOut">
              <a:rPr lang="en-IN" smtClean="0"/>
              <a:t>01-10-2024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86D6-75A6-45B1-861B-7B819FA946C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5382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A9012-2976-4358-800E-00F863E7EC85}" type="datetimeFigureOut">
              <a:rPr lang="en-IN" smtClean="0"/>
              <a:t>01-10-2024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A86D6-75A6-45B1-861B-7B819FA946C9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142869" y="14287"/>
            <a:ext cx="2020556" cy="666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3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1846" y="1788428"/>
            <a:ext cx="10128308" cy="2061160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Draft CERC (Connectivity and General Network Access to the inter-State Transmission System) (Third Amendment) Regulations, 2024</a:t>
            </a:r>
            <a:endParaRPr lang="en-IN" sz="4400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098" y="4011923"/>
            <a:ext cx="9144000" cy="1655762"/>
          </a:xfrm>
        </p:spPr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Public Hearing 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04-10-24</a:t>
            </a:r>
            <a:endParaRPr lang="en-IN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AFAB2AB-A04A-4F9E-872A-A6E355D66AD5}"/>
              </a:ext>
            </a:extLst>
          </p:cNvPr>
          <p:cNvCxnSpPr/>
          <p:nvPr/>
        </p:nvCxnSpPr>
        <p:spPr>
          <a:xfrm>
            <a:off x="1782147" y="3930755"/>
            <a:ext cx="878010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7" y="138547"/>
            <a:ext cx="10515600" cy="673100"/>
          </a:xfrm>
        </p:spPr>
        <p:txBody>
          <a:bodyPr>
            <a:normAutofit/>
          </a:bodyPr>
          <a:lstStyle/>
          <a:p>
            <a:r>
              <a:rPr lang="en-US" sz="3600" u="sng" dirty="0">
                <a:latin typeface="Segoe UI" panose="020B0502040204020203" pitchFamily="34" charset="0"/>
                <a:cs typeface="Segoe UI" panose="020B0502040204020203" pitchFamily="34" charset="0"/>
              </a:rPr>
              <a:t>Initial observations</a:t>
            </a:r>
            <a:r>
              <a:rPr lang="en-US" sz="3600" dirty="0">
                <a:latin typeface="Segoe UI" panose="020B0502040204020203" pitchFamily="34" charset="0"/>
                <a:cs typeface="Segoe UI" panose="020B0502040204020203" pitchFamily="34" charset="0"/>
              </a:rPr>
              <a:t> - </a:t>
            </a:r>
            <a:endParaRPr lang="en-IN" sz="3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14337" y="807915"/>
            <a:ext cx="11115675" cy="557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Grid-India welcomes the </a:t>
            </a: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Third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Amendment to the </a:t>
            </a: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Connectivity and General Network Access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Regulation-2024.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Key addition: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Provisions</a:t>
            </a:r>
            <a:r>
              <a:rPr kumimoji="0" lang="en-US" altLang="en-US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for RLDCs/NLDC 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operating charges </a:t>
            </a:r>
            <a:r>
              <a:rPr kumimoji="0" lang="en-US" altLang="en-US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introduced.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Definition of “</a:t>
            </a:r>
            <a:r>
              <a:rPr lang="en-US" alt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Complex of ISTS substations” or “Cluster of ISTS substations” </a:t>
            </a: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introduced.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Methodology for the </a:t>
            </a:r>
            <a:r>
              <a:rPr lang="en-US" alt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withdrawal of GNA and connectivity </a:t>
            </a: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for partial or full quantum has been amended.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Eligibility for </a:t>
            </a:r>
            <a:r>
              <a:rPr lang="en-US" alt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Connectivity to ISTS for Renewable Power Park Developers</a:t>
            </a: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is limited to a minimum quantum of 50 MW and above.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Provisions for </a:t>
            </a:r>
            <a:r>
              <a:rPr lang="en-US" alt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Grant of Connectivity to REGS </a:t>
            </a: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seeking to get connected to transmission network of Bhakra Beas Management Board (BBMB) introduced.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Provisions for </a:t>
            </a:r>
            <a:r>
              <a:rPr lang="en-US" alt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Reallocation of the terminal bay(s) </a:t>
            </a:r>
            <a:r>
              <a:rPr lang="en-US" alt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falling vacant due to the surrender or revocation of the Connectivity granted to another entity introduced.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29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957" y="668751"/>
            <a:ext cx="10515600" cy="673100"/>
          </a:xfrm>
        </p:spPr>
        <p:txBody>
          <a:bodyPr>
            <a:normAutofit/>
          </a:bodyPr>
          <a:lstStyle/>
          <a:p>
            <a:pPr algn="just"/>
            <a:r>
              <a:rPr lang="en-US" sz="2800" u="sng" dirty="0">
                <a:latin typeface="Segoe UI" panose="020B0502040204020203" pitchFamily="34" charset="0"/>
                <a:cs typeface="Segoe UI" panose="020B0502040204020203" pitchFamily="34" charset="0"/>
              </a:rPr>
              <a:t>1. Definition of Cluster/Complex of ISTS substations- </a:t>
            </a:r>
            <a:endParaRPr lang="en-IN" sz="2800" u="sng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5957" y="1200394"/>
            <a:ext cx="11349038" cy="72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Definition of Cluster/ Complex of ISTS substations may be elaborated to incorporate technical (Voltage, Reactive Power) and Geographical (distance b/w substations)constraints. </a:t>
            </a:r>
            <a:endParaRPr lang="en-IN" sz="18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85957" y="1825744"/>
            <a:ext cx="10515600" cy="673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u="sng" dirty="0">
                <a:latin typeface="Segoe UI" panose="020B0502040204020203" pitchFamily="34" charset="0"/>
                <a:cs typeface="Segoe UI" panose="020B0502040204020203" pitchFamily="34" charset="0"/>
              </a:rPr>
              <a:t>2. Grant of Connectivity after change in energy source-</a:t>
            </a:r>
            <a:endParaRPr lang="en-IN" sz="2800" u="sng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"/>
          <p:cNvSpPr txBox="1">
            <a:spLocks noChangeArrowheads="1"/>
          </p:cNvSpPr>
          <p:nvPr/>
        </p:nvSpPr>
        <p:spPr bwMode="auto">
          <a:xfrm>
            <a:off x="385957" y="2413717"/>
            <a:ext cx="11349038" cy="38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buNone/>
            </a:pPr>
            <a:r>
              <a:rPr lang="en-US" sz="18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The change in energy sources by REGS may be limited to before the submission of Con-4 documents.</a:t>
            </a:r>
            <a:endParaRPr lang="en-IN" sz="18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85957" y="2744515"/>
            <a:ext cx="10515600" cy="673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u="sng" dirty="0">
                <a:latin typeface="Segoe UI" panose="020B0502040204020203" pitchFamily="34" charset="0"/>
                <a:cs typeface="Segoe UI" panose="020B0502040204020203" pitchFamily="34" charset="0"/>
              </a:rPr>
              <a:t>3. Reallocation of Connectivity of ISTS Substation-</a:t>
            </a:r>
            <a:endParaRPr lang="en-IN" sz="2800" u="sng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Rectangle 1"/>
          <p:cNvSpPr txBox="1">
            <a:spLocks noChangeArrowheads="1"/>
          </p:cNvSpPr>
          <p:nvPr/>
        </p:nvSpPr>
        <p:spPr bwMode="auto">
          <a:xfrm>
            <a:off x="385957" y="3399669"/>
            <a:ext cx="11349038" cy="702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buNone/>
            </a:pPr>
            <a:r>
              <a:rPr lang="en-US" sz="18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Provision for detailed study of interconnection by the nodal agency should be incorporated to avoid operational challenges</a:t>
            </a:r>
            <a:endParaRPr lang="en-IN" sz="18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385957" y="4008879"/>
            <a:ext cx="10515600" cy="673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u="sng" dirty="0">
                <a:latin typeface="Segoe UI" panose="020B0502040204020203" pitchFamily="34" charset="0"/>
                <a:cs typeface="Segoe UI" panose="020B0502040204020203" pitchFamily="34" charset="0"/>
              </a:rPr>
              <a:t>4. Grant of GNA at existing ISTS substation-</a:t>
            </a:r>
            <a:endParaRPr lang="en-IN" sz="2800" u="sng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1"/>
          <p:cNvSpPr txBox="1">
            <a:spLocks noChangeArrowheads="1"/>
          </p:cNvSpPr>
          <p:nvPr/>
        </p:nvSpPr>
        <p:spPr bwMode="auto">
          <a:xfrm>
            <a:off x="385957" y="4543813"/>
            <a:ext cx="11349038" cy="72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buNone/>
            </a:pPr>
            <a:r>
              <a:rPr lang="en-US" sz="1800" dirty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Nodal agency may specify the condition for sharing of connectivity grant in the detailed procedure, including any priority in scheduling and curtailment.</a:t>
            </a:r>
            <a:endParaRPr lang="en-IN" sz="18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5957" y="5196172"/>
            <a:ext cx="10515600" cy="673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u="sng">
                <a:latin typeface="Segoe UI" panose="020B0502040204020203" pitchFamily="34" charset="0"/>
                <a:cs typeface="Segoe UI" panose="020B0502040204020203" pitchFamily="34" charset="0"/>
              </a:rPr>
              <a:t>5. Web portal for GNA grantees-</a:t>
            </a:r>
            <a:endParaRPr lang="en-IN" sz="2800" u="sng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385957" y="5869272"/>
            <a:ext cx="11349038" cy="72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sz="180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CTU is the nodal agency for GNA grant/transfer. Hence, the onus of developing web portal for GNA grantees may be assigned to CTU.</a:t>
            </a:r>
            <a:endParaRPr lang="en-IN" sz="1800" dirty="0"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4C6993-C77F-0034-A568-0927FC920F44}"/>
              </a:ext>
            </a:extLst>
          </p:cNvPr>
          <p:cNvSpPr txBox="1"/>
          <p:nvPr/>
        </p:nvSpPr>
        <p:spPr>
          <a:xfrm>
            <a:off x="205273" y="83976"/>
            <a:ext cx="4842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Suggestions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-</a:t>
            </a:r>
            <a:endParaRPr lang="en-IN" sz="320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13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357964" y="551971"/>
            <a:ext cx="10515600" cy="673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u="sng" dirty="0">
                <a:latin typeface="Segoe UI" panose="020B0502040204020203" pitchFamily="34" charset="0"/>
                <a:cs typeface="Segoe UI" panose="020B0502040204020203" pitchFamily="34" charset="0"/>
              </a:rPr>
              <a:t>6. RLDCs/ NLDC Operating charges-</a:t>
            </a:r>
            <a:endParaRPr lang="en-IN" sz="2800" u="sng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6B4859-BE01-3563-3FFF-B109425B1773}"/>
              </a:ext>
            </a:extLst>
          </p:cNvPr>
          <p:cNvSpPr txBox="1"/>
          <p:nvPr/>
        </p:nvSpPr>
        <p:spPr>
          <a:xfrm>
            <a:off x="357964" y="1181703"/>
            <a:ext cx="11401426" cy="561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rtl="0">
              <a:lnSpc>
                <a:spcPct val="107000"/>
              </a:lnSpc>
              <a:spcAft>
                <a:spcPts val="800"/>
              </a:spcAft>
            </a:pPr>
            <a:r>
              <a:rPr lang="en-US" b="1" u="sng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Provision in draft Regulation Clause 34 A.1</a:t>
            </a:r>
            <a:endParaRPr lang="en-IN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1600" b="1" i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Quote </a:t>
            </a:r>
            <a:endParaRPr lang="en-IN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1600" i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“34A Operating charges for transactions under T-GNA </a:t>
            </a:r>
            <a:endParaRPr lang="en-IN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1600" i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34 A.1. Operating charges at the rate of Rs 1000 per day or part of the day for Advance T-GNA or Exigency T-GNA under bilateral transactions shall be payable by the applicant to the host Regional Load Despatch Centre.”</a:t>
            </a:r>
            <a:endParaRPr lang="en-IN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600" b="1" i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Unquote</a:t>
            </a:r>
            <a:endParaRPr lang="en-IN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b="1" u="sng" dirty="0">
                <a:solidFill>
                  <a:srgbClr val="00206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Modifications Proposed:</a:t>
            </a:r>
            <a:endParaRPr lang="en-IN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1600" i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34A Operating charges for transactions under T-GNA </a:t>
            </a:r>
            <a:endParaRPr lang="en-IN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1600" i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1. Operating charges at the rate of Rs 1000 per day or part of the day </a:t>
            </a:r>
            <a:r>
              <a:rPr lang="en-IN" sz="1600" b="1" i="1" u="sng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for buyer and seller</a:t>
            </a:r>
            <a:r>
              <a:rPr lang="en-IN" sz="1600" i="1" u="sng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IN" sz="1600" b="1" i="1" u="sng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each</a:t>
            </a:r>
            <a:r>
              <a:rPr lang="en-IN" sz="1600" i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for Advance T-GNA or Exigency T-GNA under bilateral transactions shall be payable by the applicant for to the </a:t>
            </a:r>
            <a:r>
              <a:rPr lang="en-IN" sz="1600" b="1" i="1" strike="sngStrike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host</a:t>
            </a:r>
            <a:r>
              <a:rPr lang="en-IN" sz="1600" i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n-IN" sz="1600" b="1" i="1" u="sng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Nodal</a:t>
            </a:r>
            <a:r>
              <a:rPr lang="en-IN" sz="1600" i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Regional Load Despatch Centre.</a:t>
            </a:r>
            <a:endParaRPr lang="en-IN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1600" b="1" i="1" u="sng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2. T-GNA granted under Advance application category for a period of more than one month may be reduced to zero quantum for the balance period with a prior notice of one (1) month by the T-GNA grantee: </a:t>
            </a:r>
            <a:endParaRPr lang="en-IN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1600" b="1" i="1" u="sng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Provided that applicable T-GNA operating charges for the quantum of T-GNA granted shall be payable for the notice period of one (1) month.”</a:t>
            </a:r>
            <a:endParaRPr lang="en-IN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1600" b="1" i="1" u="sng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3. In case of curtailment of the approved schedule by the Regional Load Despatch Centre, the operating charges shall not be revised</a:t>
            </a:r>
            <a:r>
              <a:rPr lang="en-IN" sz="1600" i="1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</a:t>
            </a:r>
            <a:endParaRPr lang="en-IN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7C1C0E-25D4-7B72-EAB9-37A054A57A32}"/>
              </a:ext>
            </a:extLst>
          </p:cNvPr>
          <p:cNvSpPr txBox="1"/>
          <p:nvPr/>
        </p:nvSpPr>
        <p:spPr>
          <a:xfrm>
            <a:off x="205273" y="83976"/>
            <a:ext cx="4842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Suggestions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-</a:t>
            </a:r>
            <a:endParaRPr lang="en-IN" sz="3200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4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2577" y="2747599"/>
            <a:ext cx="3250491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Thank you</a:t>
            </a:r>
            <a:endParaRPr lang="en-IN" b="1" dirty="0">
              <a:solidFill>
                <a:schemeClr val="accent1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863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546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Wingdings</vt:lpstr>
      <vt:lpstr>Office Theme</vt:lpstr>
      <vt:lpstr>Draft CERC (Connectivity and General Network Access to the inter-State Transmission System) (Third Amendment) Regulations, 2024</vt:lpstr>
      <vt:lpstr>Initial observations - </vt:lpstr>
      <vt:lpstr>1. Definition of Cluster/Complex of ISTS substations- </vt:lpstr>
      <vt:lpstr>PowerPoint Presentation</vt:lpstr>
      <vt:lpstr>Thank you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GNA (1st Amendment)</dc:title>
  <dc:creator>Tarun Kumar Dalakoti (तरुण कुमार डालाकोटी)</dc:creator>
  <cp:lastModifiedBy>Debajyoti_Grid-India Majumder</cp:lastModifiedBy>
  <cp:revision>20</cp:revision>
  <dcterms:created xsi:type="dcterms:W3CDTF">2024-10-01T05:48:59Z</dcterms:created>
  <dcterms:modified xsi:type="dcterms:W3CDTF">2024-10-01T15:11:53Z</dcterms:modified>
</cp:coreProperties>
</file>